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75" r:id="rId6"/>
    <p:sldId id="257" r:id="rId7"/>
    <p:sldId id="259" r:id="rId8"/>
    <p:sldId id="278" r:id="rId9"/>
    <p:sldId id="276" r:id="rId10"/>
    <p:sldId id="283" r:id="rId11"/>
    <p:sldId id="280" r:id="rId12"/>
    <p:sldId id="277" r:id="rId13"/>
    <p:sldId id="282" r:id="rId14"/>
    <p:sldId id="285" r:id="rId15"/>
    <p:sldId id="266" r:id="rId16"/>
    <p:sldId id="270" r:id="rId17"/>
    <p:sldId id="287" r:id="rId18"/>
    <p:sldId id="272" r:id="rId19"/>
    <p:sldId id="28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CST</a:t>
            </a:r>
          </a:p>
        </c:rich>
      </c:tx>
      <c:layout>
        <c:manualLayout>
          <c:xMode val="edge"/>
          <c:yMode val="edge"/>
          <c:x val="8.8426921393197896E-2"/>
          <c:y val="4.7430835944207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9472903573493073"/>
          <c:y val="4.7431956357655396E-2"/>
          <c:w val="0.20377070350711829"/>
          <c:h val="0.3499293952792499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CST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44-4560-9A44-C38B50EB54C5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44-4560-9A44-C38B50EB54C5}"/>
              </c:ext>
            </c:extLst>
          </c:dPt>
          <c:cat>
            <c:strRef>
              <c:f>Feuil1!$A$2:$A$7</c:f>
              <c:strCache>
                <c:ptCount val="6"/>
                <c:pt idx="0">
                  <c:v>Géométrie et statistiques</c:v>
                </c:pt>
                <c:pt idx="1">
                  <c:v>Algèbre</c:v>
                </c:pt>
                <c:pt idx="2">
                  <c:v>Probabilité </c:v>
                </c:pt>
                <c:pt idx="3">
                  <c:v>Statistiques</c:v>
                </c:pt>
                <c:pt idx="4">
                  <c:v>Graphes</c:v>
                </c:pt>
                <c:pt idx="5">
                  <c:v>Maths financières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0.15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4-4560-9A44-C38B50EB5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9816712053250903E-2"/>
          <c:y val="0.43378220223515601"/>
          <c:w val="0.76402427593454225"/>
          <c:h val="0.48468106890549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SN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D5-4B58-8B27-BC07081F90CB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D5-4B58-8B27-BC07081F90CB}"/>
              </c:ext>
            </c:extLst>
          </c:dPt>
          <c:cat>
            <c:strRef>
              <c:f>Feuil1!$A$2:$A$4</c:f>
              <c:strCache>
                <c:ptCount val="3"/>
                <c:pt idx="0">
                  <c:v>Géométrie et statistiques</c:v>
                </c:pt>
                <c:pt idx="1">
                  <c:v>Algèbre</c:v>
                </c:pt>
                <c:pt idx="2">
                  <c:v>Statistiques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0.25</c:v>
                </c:pt>
                <c:pt idx="1">
                  <c:v>0.7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D5-4B58-8B27-BC07081F9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 marL="182880" indent="-18288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lang="fr-CA" sz="1400" kern="1200" dirty="0" smtClean="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CST 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679981227512124"/>
          <c:y val="0.20663268670421872"/>
          <c:w val="0.2699765343901549"/>
          <c:h val="0.39016593209207379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CST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3E-410C-B98E-8C99DE9F3C7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3E-410C-B98E-8C99DE9F3C70}"/>
              </c:ext>
            </c:extLst>
          </c:dPt>
          <c:cat>
            <c:strRef>
              <c:f>Feuil1!$A$2:$A$7</c:f>
              <c:strCache>
                <c:ptCount val="6"/>
                <c:pt idx="0">
                  <c:v>Géométrie</c:v>
                </c:pt>
                <c:pt idx="1">
                  <c:v>Algèbre</c:v>
                </c:pt>
                <c:pt idx="2">
                  <c:v>Probabilités</c:v>
                </c:pt>
                <c:pt idx="3">
                  <c:v>Statistiques</c:v>
                </c:pt>
                <c:pt idx="4">
                  <c:v>Graphes</c:v>
                </c:pt>
                <c:pt idx="5">
                  <c:v>Math financières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0.15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3E-410C-B98E-8C99DE9F3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141627991865284E-2"/>
          <c:y val="0.63585711233621856"/>
          <c:w val="0.83565051885070663"/>
          <c:h val="0.33543061067848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37570216135938"/>
          <c:y val="0.25250324947212133"/>
          <c:w val="0.38297366486790574"/>
          <c:h val="0.4196901497142446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841580677189097E-2"/>
          <c:y val="0.66668085596710247"/>
          <c:w val="0.80280010648575251"/>
          <c:h val="0.30535643645016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SN 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737107216084297"/>
          <c:y val="0.24143478549200401"/>
          <c:w val="0.33849496926725464"/>
          <c:h val="0.4193317373026613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SN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8D-4183-9821-48CA337EF1F9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8D-4183-9821-48CA337EF1F9}"/>
              </c:ext>
            </c:extLst>
          </c:dPt>
          <c:cat>
            <c:strRef>
              <c:f>Feuil1!$A$2:$A$4</c:f>
              <c:strCache>
                <c:ptCount val="3"/>
                <c:pt idx="0">
                  <c:v>Algèbre</c:v>
                </c:pt>
                <c:pt idx="1">
                  <c:v>Géométrie</c:v>
                </c:pt>
                <c:pt idx="2">
                  <c:v>Statistiques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0.7</c:v>
                </c:pt>
                <c:pt idx="1">
                  <c:v>0.25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8D-4183-9821-48CA337E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contenu.quebec.ca/cdn-contenu/adm/min/education/publications-adm/cegeps/services-administratifs/Conditions-admission-cegeps.pdf?1643827761" TargetMode="External"/><Relationship Id="rId2" Type="http://schemas.openxmlformats.org/officeDocument/2006/relationships/hyperlink" Target="https://espaceparents.org/3e-secondair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051" y="218948"/>
            <a:ext cx="8587409" cy="3255264"/>
          </a:xfrm>
        </p:spPr>
        <p:txBody>
          <a:bodyPr>
            <a:normAutofit/>
          </a:bodyPr>
          <a:lstStyle/>
          <a:p>
            <a:r>
              <a:rPr lang="fr-CA" sz="6000" b="1" dirty="0"/>
              <a:t>Choix de maths et sciences de 4</a:t>
            </a:r>
            <a:r>
              <a:rPr lang="fr-CA" sz="6000" b="1" baseline="30000" dirty="0"/>
              <a:t>e</a:t>
            </a:r>
            <a:r>
              <a:rPr lang="fr-CA" sz="6000" b="1" dirty="0"/>
              <a:t> secondaire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7615" y="3474212"/>
            <a:ext cx="5864002" cy="914400"/>
          </a:xfrm>
        </p:spPr>
        <p:txBody>
          <a:bodyPr>
            <a:normAutofit/>
          </a:bodyPr>
          <a:lstStyle/>
          <a:p>
            <a:endParaRPr lang="fr-CA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5511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Service d’orientation, École Secondaire </a:t>
            </a:r>
            <a:r>
              <a:rPr lang="fr-CA" b="1" dirty="0" err="1"/>
              <a:t>Donnacona</a:t>
            </a:r>
            <a:r>
              <a:rPr lang="fr-CA" b="1" dirty="0"/>
              <a:t>                      </a:t>
            </a:r>
          </a:p>
          <a:p>
            <a:pPr algn="ctr"/>
            <a:r>
              <a:rPr lang="fr-CA" b="1" dirty="0"/>
              <a:t>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737" y="2384425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SN </a:t>
            </a:r>
            <a:br>
              <a:rPr lang="fr-CA" b="1" dirty="0"/>
            </a:br>
            <a:r>
              <a:rPr lang="fr-CA" b="1" dirty="0"/>
              <a:t>Sciences  naturelles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869430"/>
            <a:ext cx="7526338" cy="5035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28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299750" cy="4601183"/>
          </a:xfrm>
        </p:spPr>
        <p:txBody>
          <a:bodyPr/>
          <a:lstStyle/>
          <a:p>
            <a:r>
              <a:rPr lang="fr-CA" b="1" dirty="0"/>
              <a:t>SN</a:t>
            </a:r>
            <a:br>
              <a:rPr lang="fr-CA" b="1" dirty="0"/>
            </a:br>
            <a:r>
              <a:rPr lang="fr-CA" b="1" dirty="0"/>
              <a:t>Exemples de situations mathématiques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A" sz="2800" b="1" dirty="0">
                <a:latin typeface="Calibri" panose="020F0502020204030204" pitchFamily="34" charset="0"/>
                <a:cs typeface="Arial" panose="020B0604020202020204" pitchFamily="34" charset="0"/>
              </a:rPr>
              <a:t>Activités d’apprentissage ayant un lien avec le domaine des sciences</a:t>
            </a:r>
          </a:p>
          <a:p>
            <a:pPr>
              <a:defRPr/>
            </a:pPr>
            <a:r>
              <a:rPr lang="fr-CA" sz="2800" b="1" dirty="0">
                <a:latin typeface="Calibri" panose="020F0502020204030204" pitchFamily="34" charset="0"/>
                <a:cs typeface="Arial" panose="020B0604020202020204" pitchFamily="34" charset="0"/>
              </a:rPr>
              <a:t>Élaboration de preuves et de démonstrations</a:t>
            </a:r>
          </a:p>
          <a:p>
            <a:pPr>
              <a:defRPr/>
            </a:pPr>
            <a:r>
              <a:rPr lang="fr-CA" sz="2800" b="1" dirty="0">
                <a:latin typeface="Calibri" panose="020F0502020204030204" pitchFamily="34" charset="0"/>
                <a:cs typeface="Arial" panose="020B0604020202020204" pitchFamily="34" charset="0"/>
              </a:rPr>
              <a:t>Développement d’une compréhension mathématique de certains phénomènes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265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156152285"/>
              </p:ext>
            </p:extLst>
          </p:nvPr>
        </p:nvGraphicFramePr>
        <p:xfrm>
          <a:off x="1347537" y="1375367"/>
          <a:ext cx="3705726" cy="265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800284933"/>
              </p:ext>
            </p:extLst>
          </p:nvPr>
        </p:nvGraphicFramePr>
        <p:xfrm>
          <a:off x="4602842" y="1177728"/>
          <a:ext cx="2986315" cy="272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758682031"/>
              </p:ext>
            </p:extLst>
          </p:nvPr>
        </p:nvGraphicFramePr>
        <p:xfrm>
          <a:off x="6994359" y="1270383"/>
          <a:ext cx="3695646" cy="284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2700170" y="37219"/>
            <a:ext cx="6400800" cy="635402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</a:rPr>
              <a:t>Mathématiques 3</a:t>
            </a:r>
            <a:r>
              <a:rPr lang="fr-CA" sz="2000" b="1" baseline="30000" dirty="0">
                <a:solidFill>
                  <a:schemeClr val="bg1"/>
                </a:solidFill>
              </a:rPr>
              <a:t>e</a:t>
            </a:r>
            <a:r>
              <a:rPr lang="fr-CA" sz="2000" b="1" dirty="0">
                <a:solidFill>
                  <a:schemeClr val="bg1"/>
                </a:solidFill>
              </a:rPr>
              <a:t> secondaire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01996" y="4120370"/>
            <a:ext cx="3100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Maths </a:t>
            </a:r>
            <a:r>
              <a:rPr lang="fr-CA" sz="2000" b="1" dirty="0"/>
              <a:t>concrètes</a:t>
            </a:r>
            <a:r>
              <a:rPr lang="fr-CA" sz="2000" dirty="0"/>
              <a:t>, applicables à la vie de tous les jours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91453" y="4202529"/>
            <a:ext cx="2729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 Maths très abstraites, la théorie prend beaucoup de place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01996" y="6041571"/>
            <a:ext cx="271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CST 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391453" y="5966268"/>
            <a:ext cx="271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SN 5 : Algébrique 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805007" y="5525968"/>
            <a:ext cx="2016" cy="5228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8791533" y="5336039"/>
            <a:ext cx="2016" cy="5228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794000" y="850404"/>
            <a:ext cx="610210" cy="4496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8505182" y="779683"/>
            <a:ext cx="765818" cy="490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6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7600" y="581967"/>
            <a:ext cx="10363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sz="2400" dirty="0"/>
              <a:t>CST 4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sz="2400" dirty="0"/>
          </a:p>
          <a:p>
            <a:endParaRPr lang="fr-CA" sz="2400" dirty="0"/>
          </a:p>
          <a:p>
            <a:r>
              <a:rPr lang="fr-CA" sz="2400" dirty="0"/>
              <a:t>SN 4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934411" y="1376236"/>
            <a:ext cx="2057400" cy="355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419100"/>
            <a:ext cx="1663700" cy="673100"/>
          </a:xfrm>
          <a:prstGeom prst="rect">
            <a:avLst/>
          </a:prstGeom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4</a:t>
            </a:r>
            <a:r>
              <a:rPr lang="fr-CA" baseline="30000" dirty="0"/>
              <a:t>e</a:t>
            </a:r>
            <a:r>
              <a:rPr lang="fr-CA" dirty="0"/>
              <a:t> secondaire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959811" y="2327394"/>
            <a:ext cx="2057400" cy="2127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398500" y="1191567"/>
            <a:ext cx="142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CST 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98501" y="2271522"/>
            <a:ext cx="1887710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TS4 ou SN4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959811" y="4012187"/>
            <a:ext cx="2057400" cy="355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959811" y="5016412"/>
            <a:ext cx="2120900" cy="318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121150" y="529094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CST 5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121150" y="3629967"/>
            <a:ext cx="140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SN 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60800" y="419100"/>
            <a:ext cx="1663700" cy="673100"/>
          </a:xfrm>
          <a:prstGeom prst="rect">
            <a:avLst/>
          </a:prstGeom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5</a:t>
            </a:r>
            <a:r>
              <a:rPr lang="fr-CA" baseline="30000" dirty="0"/>
              <a:t>e</a:t>
            </a:r>
            <a:r>
              <a:rPr lang="fr-CA" dirty="0"/>
              <a:t> secondaire 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0" y="1554036"/>
            <a:ext cx="3465050" cy="34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 b="1" dirty="0"/>
              <a:t>Choix de sciences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9542" y="571500"/>
            <a:ext cx="3901015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b="1" dirty="0"/>
              <a:t>ATS</a:t>
            </a:r>
            <a:r>
              <a:rPr lang="fr-CA" sz="1200" b="1" dirty="0"/>
              <a:t>(6 </a:t>
            </a:r>
            <a:r>
              <a:rPr lang="fr-CA" sz="1200" b="1" dirty="0" err="1"/>
              <a:t>pér</a:t>
            </a:r>
            <a:r>
              <a:rPr lang="fr-CA" sz="1200" b="1" dirty="0"/>
              <a:t>.)   </a:t>
            </a:r>
            <a:r>
              <a:rPr lang="fr-CA" b="1" dirty="0"/>
              <a:t>ou</a:t>
            </a:r>
            <a:r>
              <a:rPr lang="fr-CA" sz="4000" b="1" dirty="0"/>
              <a:t>   ST </a:t>
            </a:r>
            <a:r>
              <a:rPr lang="fr-CA" sz="1200" b="1" dirty="0"/>
              <a:t>(4 </a:t>
            </a:r>
            <a:r>
              <a:rPr lang="fr-CA" sz="1200" b="1" dirty="0" err="1"/>
              <a:t>pér</a:t>
            </a:r>
            <a:r>
              <a:rPr lang="fr-CA" sz="1200" b="1" dirty="0"/>
              <a:t>.)</a:t>
            </a:r>
          </a:p>
          <a:p>
            <a:pPr marL="0" indent="0">
              <a:buNone/>
            </a:pPr>
            <a:r>
              <a:rPr lang="fr-CA" sz="4000" b="1" dirty="0"/>
              <a:t>   +                +</a:t>
            </a:r>
          </a:p>
          <a:p>
            <a:pPr marL="0" indent="0">
              <a:buNone/>
            </a:pPr>
            <a:r>
              <a:rPr lang="fr-CA" sz="4000" b="1" dirty="0"/>
              <a:t>  SE </a:t>
            </a:r>
            <a:r>
              <a:rPr lang="fr-CA" sz="1200" b="1" dirty="0"/>
              <a:t>(2 </a:t>
            </a:r>
            <a:r>
              <a:rPr lang="fr-CA" sz="1200" b="1" dirty="0" err="1"/>
              <a:t>pér</a:t>
            </a:r>
            <a:r>
              <a:rPr lang="fr-CA" sz="1200" b="1" dirty="0"/>
              <a:t>.)                 </a:t>
            </a:r>
            <a:r>
              <a:rPr lang="fr-CA" sz="4000" b="1" dirty="0"/>
              <a:t>STE </a:t>
            </a:r>
            <a:r>
              <a:rPr lang="fr-CA" sz="1200" b="1" dirty="0"/>
              <a:t>(4 </a:t>
            </a:r>
            <a:r>
              <a:rPr lang="fr-CA" sz="1200" b="1" dirty="0" err="1"/>
              <a:t>pér</a:t>
            </a:r>
            <a:r>
              <a:rPr lang="fr-CA" sz="1200" b="1" dirty="0"/>
              <a:t>.)</a:t>
            </a:r>
          </a:p>
        </p:txBody>
      </p:sp>
      <p:sp>
        <p:nvSpPr>
          <p:cNvPr id="5" name="Accolade fermante 4"/>
          <p:cNvSpPr/>
          <p:nvPr/>
        </p:nvSpPr>
        <p:spPr>
          <a:xfrm rot="5400000">
            <a:off x="6985000" y="3448843"/>
            <a:ext cx="609600" cy="18161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à coins arrondis 5"/>
          <p:cNvSpPr/>
          <p:nvPr/>
        </p:nvSpPr>
        <p:spPr>
          <a:xfrm>
            <a:off x="6210300" y="4826000"/>
            <a:ext cx="2197100" cy="843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Chimie et/ou physique 5</a:t>
            </a:r>
            <a:r>
              <a:rPr lang="fr-CA" sz="2000" b="1" baseline="30000" dirty="0"/>
              <a:t>e</a:t>
            </a:r>
            <a:r>
              <a:rPr lang="fr-CA" sz="2000" b="1" dirty="0"/>
              <a:t> sec.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27" y="3978799"/>
            <a:ext cx="2095465" cy="17462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6245">
            <a:off x="9645019" y="262934"/>
            <a:ext cx="1625357" cy="1906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4339" y="2814826"/>
            <a:ext cx="1603923" cy="609602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00" b="1" dirty="0">
                <a:solidFill>
                  <a:schemeClr val="bg1"/>
                </a:solidFill>
              </a:rPr>
              <a:t>Plus concret, plus d’expérimentations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9734784" y="2814827"/>
            <a:ext cx="1445825" cy="612722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00" b="1" dirty="0">
                <a:solidFill>
                  <a:schemeClr val="bg1"/>
                </a:solidFill>
              </a:rPr>
              <a:t>Plus théorique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3652" y="236788"/>
            <a:ext cx="4272295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ST de 3</a:t>
            </a:r>
            <a:r>
              <a:rPr lang="fr-CA" sz="2000" b="1" baseline="30000" dirty="0"/>
              <a:t>e</a:t>
            </a:r>
            <a:r>
              <a:rPr lang="fr-CA" sz="2000" b="1" dirty="0"/>
              <a:t> secondaire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59354" y="236788"/>
            <a:ext cx="140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3</a:t>
            </a:r>
            <a:r>
              <a:rPr lang="fr-CA" b="1" baseline="30000" dirty="0"/>
              <a:t>e</a:t>
            </a:r>
            <a:r>
              <a:rPr lang="fr-CA" b="1" dirty="0"/>
              <a:t> secondaire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493744" y="989808"/>
            <a:ext cx="351486" cy="877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019147" y="989808"/>
            <a:ext cx="388253" cy="877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559353" y="1879600"/>
            <a:ext cx="140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4e secondaire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743953" y="5023534"/>
            <a:ext cx="140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5e secondaire </a:t>
            </a:r>
          </a:p>
        </p:txBody>
      </p:sp>
      <p:sp>
        <p:nvSpPr>
          <p:cNvPr id="19" name="Étoile à 5 branches 18"/>
          <p:cNvSpPr/>
          <p:nvPr/>
        </p:nvSpPr>
        <p:spPr>
          <a:xfrm>
            <a:off x="3559353" y="5922031"/>
            <a:ext cx="674961" cy="5969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ZoneTexte 19"/>
          <p:cNvSpPr txBox="1"/>
          <p:nvPr/>
        </p:nvSpPr>
        <p:spPr>
          <a:xfrm>
            <a:off x="4356100" y="5922031"/>
            <a:ext cx="682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66CCFF"/>
                </a:solidFill>
              </a:rPr>
              <a:t>Les sciences enrichies de 4</a:t>
            </a:r>
            <a:r>
              <a:rPr lang="fr-CA" b="1" baseline="30000" dirty="0">
                <a:solidFill>
                  <a:srgbClr val="66CCFF"/>
                </a:solidFill>
              </a:rPr>
              <a:t>e</a:t>
            </a:r>
            <a:r>
              <a:rPr lang="fr-CA" b="1" dirty="0">
                <a:solidFill>
                  <a:srgbClr val="66CCFF"/>
                </a:solidFill>
              </a:rPr>
              <a:t> secondaire (STE) peuvent aussi se faire en 5</a:t>
            </a:r>
            <a:r>
              <a:rPr lang="fr-CA" b="1" baseline="30000" dirty="0">
                <a:solidFill>
                  <a:srgbClr val="66CCFF"/>
                </a:solidFill>
              </a:rPr>
              <a:t>e</a:t>
            </a:r>
            <a:r>
              <a:rPr lang="fr-CA" b="1" dirty="0">
                <a:solidFill>
                  <a:srgbClr val="66CCFF"/>
                </a:solidFill>
              </a:rPr>
              <a:t> sec. pour ceux qui ne les auraient pas prises en 4</a:t>
            </a:r>
            <a:r>
              <a:rPr lang="fr-CA" b="1" baseline="30000" dirty="0">
                <a:solidFill>
                  <a:srgbClr val="66CCFF"/>
                </a:solidFill>
              </a:rPr>
              <a:t>e</a:t>
            </a:r>
            <a:r>
              <a:rPr lang="fr-CA" b="1" dirty="0">
                <a:solidFill>
                  <a:srgbClr val="66CCFF"/>
                </a:solidFill>
              </a:rPr>
              <a:t> sec.</a:t>
            </a:r>
          </a:p>
        </p:txBody>
      </p:sp>
    </p:spTree>
    <p:extLst>
      <p:ext uri="{BB962C8B-B14F-4D97-AF65-F5344CB8AC3E}">
        <p14:creationId xmlns:p14="http://schemas.microsoft.com/office/powerpoint/2010/main" val="274138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0015" y="1207008"/>
            <a:ext cx="7315200" cy="541782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400" dirty="0"/>
              <a:t>Grille horaire 4</a:t>
            </a:r>
            <a:r>
              <a:rPr lang="fr-CA" sz="4400" baseline="30000" dirty="0"/>
              <a:t>e</a:t>
            </a:r>
            <a:r>
              <a:rPr lang="fr-CA" sz="4400" dirty="0"/>
              <a:t> secondaire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15" y="1748790"/>
            <a:ext cx="7315200" cy="4240530"/>
          </a:xfrm>
        </p:spPr>
        <p:txBody>
          <a:bodyPr numCol="1">
            <a:noAutofit/>
          </a:bodyPr>
          <a:lstStyle/>
          <a:p>
            <a:pPr>
              <a:spcBef>
                <a:spcPts val="800"/>
              </a:spcBef>
            </a:pPr>
            <a:r>
              <a:rPr lang="fr-CA" sz="1800" dirty="0"/>
              <a:t>Cours obligatoires communs: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fr-CA" sz="1800" dirty="0">
                <a:latin typeface="Calibri" panose="020F0502020204030204" pitchFamily="34" charset="0"/>
              </a:rPr>
              <a:t>FRA406		</a:t>
            </a:r>
            <a:r>
              <a:rPr lang="fr-CA" sz="1800" dirty="0">
                <a:latin typeface="Calibri" panose="020F0502020204030204" pitchFamily="34" charset="0"/>
                <a:sym typeface="Wingdings 2" panose="05020102010507070707" pitchFamily="18" charset="2"/>
              </a:rPr>
              <a:t> </a:t>
            </a:r>
            <a:r>
              <a:rPr lang="fr-CA" sz="1800" dirty="0">
                <a:latin typeface="Calibri" panose="020F0502020204030204" pitchFamily="34" charset="0"/>
              </a:rPr>
              <a:t>ANG404 base ou enrichi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fr-CA" sz="1800" dirty="0">
                <a:latin typeface="Calibri" panose="020F0502020204030204" pitchFamily="34" charset="0"/>
              </a:rPr>
              <a:t>CCQ404		</a:t>
            </a:r>
            <a:r>
              <a:rPr lang="fr-CA" sz="1800" dirty="0">
                <a:latin typeface="Calibri" panose="020F0502020204030204" pitchFamily="34" charset="0"/>
                <a:sym typeface="Wingdings 2" panose="05020102010507070707" pitchFamily="18" charset="2"/>
              </a:rPr>
              <a:t> </a:t>
            </a:r>
            <a:r>
              <a:rPr lang="fr-CA" sz="1800" dirty="0">
                <a:latin typeface="Calibri" panose="020F0502020204030204" pitchFamily="34" charset="0"/>
              </a:rPr>
              <a:t>EDP402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fr-CA" sz="1800" dirty="0">
                <a:latin typeface="Calibri" panose="020F0502020204030204" pitchFamily="34" charset="0"/>
              </a:rPr>
              <a:t>HIS424		</a:t>
            </a:r>
            <a:r>
              <a:rPr lang="fr-CA" sz="1800" dirty="0">
                <a:latin typeface="Calibri" panose="020F0502020204030204" pitchFamily="34" charset="0"/>
                <a:sym typeface="Wingdings 2" panose="05020102010507070707" pitchFamily="18" charset="2"/>
              </a:rPr>
              <a:t> </a:t>
            </a:r>
            <a:r>
              <a:rPr lang="fr-CA" sz="1800" dirty="0">
                <a:latin typeface="Calibri" panose="020F0502020204030204" pitchFamily="34" charset="0"/>
              </a:rPr>
              <a:t>ART402 (au choix)</a:t>
            </a:r>
          </a:p>
          <a:p>
            <a:r>
              <a:rPr lang="fr-CA" sz="1800" b="1" u="sng" dirty="0">
                <a:latin typeface="Calibri" panose="020F0502020204030204" pitchFamily="34" charset="0"/>
              </a:rPr>
              <a:t>Choix de Mathématique</a:t>
            </a:r>
            <a:r>
              <a:rPr lang="fr-CA" sz="1800" dirty="0">
                <a:latin typeface="Calibri" panose="020F0502020204030204" pitchFamily="34" charset="0"/>
              </a:rPr>
              <a:t>:</a:t>
            </a:r>
          </a:p>
          <a:p>
            <a:pPr marL="342900" indent="-342900">
              <a:spcBef>
                <a:spcPts val="800"/>
              </a:spcBef>
              <a:buFont typeface="Wingdings 2" panose="05020102010507070707" pitchFamily="18" charset="2"/>
              <a:buChar char="¡"/>
            </a:pPr>
            <a:r>
              <a:rPr lang="fr-CA" sz="1800" dirty="0">
                <a:latin typeface="Calibri" panose="020F0502020204030204" pitchFamily="34" charset="0"/>
                <a:sym typeface="Wingdings 2" panose="05020102010507070707" pitchFamily="18" charset="2"/>
              </a:rPr>
              <a:t> </a:t>
            </a:r>
            <a:r>
              <a:rPr lang="fr-CA" sz="1800" dirty="0">
                <a:latin typeface="Calibri" panose="020F0502020204030204" pitchFamily="34" charset="0"/>
              </a:rPr>
              <a:t>CST404  </a:t>
            </a:r>
            <a:r>
              <a:rPr lang="fr-CA" sz="1800" b="1" dirty="0">
                <a:latin typeface="Calibri" panose="020F0502020204030204" pitchFamily="34" charset="0"/>
              </a:rPr>
              <a:t>ou</a:t>
            </a:r>
            <a:r>
              <a:rPr lang="fr-CA" sz="1800" dirty="0">
                <a:latin typeface="Calibri" panose="020F0502020204030204" pitchFamily="34" charset="0"/>
              </a:rPr>
              <a:t>   </a:t>
            </a:r>
            <a:r>
              <a:rPr lang="fr-CA" sz="1800" dirty="0">
                <a:latin typeface="Calibri" panose="020F0502020204030204" pitchFamily="34" charset="0"/>
                <a:sym typeface="Wingdings 2" panose="05020102010507070707" pitchFamily="18" charset="2"/>
              </a:rPr>
              <a:t> </a:t>
            </a:r>
            <a:r>
              <a:rPr lang="fr-CA" sz="1800" dirty="0">
                <a:latin typeface="Calibri" panose="020F0502020204030204" pitchFamily="34" charset="0"/>
              </a:rPr>
              <a:t>SN406 </a:t>
            </a:r>
          </a:p>
          <a:p>
            <a:pPr>
              <a:spcBef>
                <a:spcPts val="600"/>
              </a:spcBef>
            </a:pPr>
            <a:r>
              <a:rPr lang="fr-CA" sz="1800" b="1" u="sng" dirty="0">
                <a:latin typeface="Calibri" panose="020F0502020204030204" pitchFamily="34" charset="0"/>
              </a:rPr>
              <a:t>Choix de sciences</a:t>
            </a:r>
            <a:r>
              <a:rPr lang="fr-CA" sz="1800" dirty="0">
                <a:latin typeface="Calibri" panose="020F0502020204030204" pitchFamily="34" charset="0"/>
              </a:rPr>
              <a:t>:  </a:t>
            </a:r>
          </a:p>
          <a:p>
            <a:pPr marL="342900" indent="-342900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fr-CA" sz="1800" dirty="0">
                <a:latin typeface="Calibri" panose="020F0502020204030204" pitchFamily="34" charset="0"/>
              </a:rPr>
              <a:t>Science et technologie (SCT404) (4 périodes)</a:t>
            </a:r>
          </a:p>
          <a:p>
            <a:pPr marL="342900" indent="-342900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fr-CA" sz="1800" dirty="0">
                <a:latin typeface="Calibri" panose="020F0502020204030204" pitchFamily="34" charset="0"/>
              </a:rPr>
              <a:t>Applications technologiques et scientifiques (ATS406) (6 périodes)</a:t>
            </a:r>
          </a:p>
          <a:p>
            <a:pPr marL="342900" indent="-342900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endParaRPr lang="fr-CA" sz="400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fr-CA" sz="1800" dirty="0">
                <a:latin typeface="Calibri" panose="020F0502020204030204" pitchFamily="34" charset="0"/>
              </a:rPr>
              <a:t>Choix option à 4 périodes (pour ceux qui ont choisi les sciences à 4 périodes)</a:t>
            </a:r>
          </a:p>
          <a:p>
            <a:pPr>
              <a:spcBef>
                <a:spcPts val="400"/>
              </a:spcBef>
            </a:pPr>
            <a:r>
              <a:rPr lang="fr-CA" sz="1400" dirty="0">
                <a:latin typeface="Calibri" panose="020F0502020204030204" pitchFamily="34" charset="0"/>
              </a:rPr>
              <a:t>ou</a:t>
            </a:r>
          </a:p>
          <a:p>
            <a:pPr>
              <a:spcBef>
                <a:spcPts val="400"/>
              </a:spcBef>
            </a:pPr>
            <a:r>
              <a:rPr lang="fr-CA" sz="1800" dirty="0">
                <a:latin typeface="Calibri" panose="020F0502020204030204" pitchFamily="34" charset="0"/>
              </a:rPr>
              <a:t>Choix option à 2 périodes (pour ceux qui ont choisi les sciences à 6 périodes)</a:t>
            </a:r>
          </a:p>
        </p:txBody>
      </p:sp>
    </p:spTree>
    <p:extLst>
      <p:ext uri="{BB962C8B-B14F-4D97-AF65-F5344CB8AC3E}">
        <p14:creationId xmlns:p14="http://schemas.microsoft.com/office/powerpoint/2010/main" val="290038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B694C-41C8-D5E8-6383-B14CD465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plus d’informations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D466A-A619-5020-417A-D7211A0FB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Comment choisir sa séquence mathématique ou ses sciences et autres informations utiles pour les parents:</a:t>
            </a:r>
          </a:p>
          <a:p>
            <a:pPr marL="0" indent="0">
              <a:buNone/>
            </a:pPr>
            <a:r>
              <a:rPr lang="fr-CA" dirty="0">
                <a:hlinkClick r:id="rId2"/>
              </a:rPr>
              <a:t>Espace parents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Conditions d’admission aux différents programmes collégiaux, document ministériel:</a:t>
            </a:r>
          </a:p>
          <a:p>
            <a:pPr marL="0" indent="0">
              <a:buNone/>
            </a:pPr>
            <a:r>
              <a:rPr lang="fr-CA" dirty="0">
                <a:hlinkClick r:id="rId3"/>
              </a:rPr>
              <a:t>Conditions d'admission aux programmes collégiaux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1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1079501"/>
            <a:ext cx="3238500" cy="4645520"/>
          </a:xfrm>
        </p:spPr>
        <p:txBody>
          <a:bodyPr/>
          <a:lstStyle/>
          <a:p>
            <a:pPr algn="ctr"/>
            <a:r>
              <a:rPr lang="fr-CA" b="1" dirty="0"/>
              <a:t>Questions? </a:t>
            </a:r>
          </a:p>
        </p:txBody>
      </p:sp>
      <p:pic>
        <p:nvPicPr>
          <p:cNvPr id="1026" name="Picture 2" descr="Devoirs, L'École, Problème, Numéro, Papier, La Phys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54" y="789709"/>
            <a:ext cx="7144313" cy="53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7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6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4000" b="1" dirty="0"/>
              <a:t>Critères pour l’obtention du DES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0" y="313509"/>
            <a:ext cx="7874000" cy="5721532"/>
          </a:xfrm>
        </p:spPr>
        <p:txBody>
          <a:bodyPr/>
          <a:lstStyle/>
          <a:p>
            <a:pPr marL="0" indent="0" algn="just">
              <a:buNone/>
            </a:pPr>
            <a:r>
              <a:rPr lang="fr-CA" sz="2800" b="1" dirty="0"/>
              <a:t>Accumuler 54 unités de 4e et/ou 5e secondaire dont un minimum de 20 unités de 5e secondaire, incluant obligatoirement la réussite des matières suivantes :</a:t>
            </a:r>
          </a:p>
          <a:p>
            <a:pPr marL="0" indent="0" algn="just">
              <a:buNone/>
            </a:pPr>
            <a:endParaRPr lang="fr-CA" sz="2800" b="1" dirty="0"/>
          </a:p>
          <a:p>
            <a:pPr marL="0" indent="0" algn="just">
              <a:buNone/>
            </a:pPr>
            <a:r>
              <a:rPr lang="fr-CA" sz="3200" b="1" dirty="0"/>
              <a:t>5e</a:t>
            </a:r>
            <a:r>
              <a:rPr lang="fr-CA" sz="2800" b="1" dirty="0"/>
              <a:t>: Français, Anglais, ECR ou </a:t>
            </a:r>
            <a:r>
              <a:rPr lang="fr-CA" sz="2800" b="1" dirty="0" err="1"/>
              <a:t>Educ</a:t>
            </a:r>
            <a:r>
              <a:rPr lang="fr-CA" sz="2800" b="1" dirty="0"/>
              <a:t>. Phys.</a:t>
            </a:r>
          </a:p>
          <a:p>
            <a:pPr marL="0" indent="0" algn="just">
              <a:buNone/>
            </a:pPr>
            <a:endParaRPr lang="fr-CA" sz="2800" b="1" dirty="0"/>
          </a:p>
          <a:p>
            <a:pPr marL="0" indent="0" algn="just">
              <a:buNone/>
            </a:pPr>
            <a:r>
              <a:rPr lang="fr-CA" sz="3200" b="1" dirty="0"/>
              <a:t>4</a:t>
            </a:r>
            <a:r>
              <a:rPr lang="fr-CA" sz="3200" b="1" baseline="30000" dirty="0"/>
              <a:t>e</a:t>
            </a:r>
            <a:r>
              <a:rPr lang="fr-CA" sz="2800" b="1" dirty="0"/>
              <a:t>: </a:t>
            </a:r>
            <a:r>
              <a:rPr lang="fr-CA" sz="2800" b="1" u="sng" dirty="0"/>
              <a:t>Maths, Sciences</a:t>
            </a:r>
            <a:r>
              <a:rPr lang="fr-CA" sz="2800" b="1" dirty="0"/>
              <a:t>, Histoire et Arts</a:t>
            </a:r>
          </a:p>
          <a:p>
            <a:endParaRPr lang="fr-CA" sz="2400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6" y="4161029"/>
            <a:ext cx="2614907" cy="17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5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54400" cy="4601183"/>
          </a:xfrm>
        </p:spPr>
        <p:txBody>
          <a:bodyPr>
            <a:normAutofit/>
          </a:bodyPr>
          <a:lstStyle/>
          <a:p>
            <a:pPr algn="ctr"/>
            <a:r>
              <a:rPr lang="fr-CA" sz="3800" b="1" dirty="0"/>
              <a:t>Séquences mathématiques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4400" y="800100"/>
            <a:ext cx="8313530" cy="3813048"/>
          </a:xfrm>
        </p:spPr>
        <p:txBody>
          <a:bodyPr/>
          <a:lstStyle/>
          <a:p>
            <a:r>
              <a:rPr lang="fr-CA" sz="2800" b="1" dirty="0">
                <a:solidFill>
                  <a:srgbClr val="00B0F0"/>
                </a:solidFill>
              </a:rPr>
              <a:t>CST</a:t>
            </a:r>
            <a:r>
              <a:rPr lang="fr-CA" sz="2800" dirty="0"/>
              <a:t>: Séquence CULTURE, SOCIÉTÉ ET TECHNIQUE ; </a:t>
            </a:r>
          </a:p>
          <a:p>
            <a:r>
              <a:rPr lang="fr-CA" sz="2800" b="1" dirty="0">
                <a:solidFill>
                  <a:srgbClr val="00B0F0"/>
                </a:solidFill>
              </a:rPr>
              <a:t>TS</a:t>
            </a:r>
            <a:r>
              <a:rPr lang="fr-CA" sz="2800" dirty="0"/>
              <a:t>: Séquence TECHNICO-SCIENCES; </a:t>
            </a:r>
          </a:p>
          <a:p>
            <a:r>
              <a:rPr lang="fr-CA" sz="2800" b="1" dirty="0">
                <a:solidFill>
                  <a:srgbClr val="00B0F0"/>
                </a:solidFill>
              </a:rPr>
              <a:t>SN</a:t>
            </a:r>
            <a:r>
              <a:rPr lang="fr-CA" sz="2800" dirty="0"/>
              <a:t>: Séquence SCIENCES NATURELLES 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3683725" y="3429000"/>
            <a:ext cx="7968343" cy="3233057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Le choix d’une séquence s’effectue en fonction:</a:t>
            </a:r>
          </a:p>
          <a:p>
            <a:pPr algn="ctr">
              <a:spcAft>
                <a:spcPts val="300"/>
              </a:spcAft>
            </a:pPr>
            <a:r>
              <a:rPr lang="fr-CA" sz="2400" b="1" dirty="0">
                <a:solidFill>
                  <a:schemeClr val="bg1"/>
                </a:solidFill>
              </a:rPr>
              <a:t> </a:t>
            </a:r>
          </a:p>
          <a:p>
            <a:pPr marL="285750" indent="-285750" algn="ctr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Des aptitudes en mathématiques et en sciences; </a:t>
            </a:r>
          </a:p>
          <a:p>
            <a:pPr marL="285750" indent="-285750" algn="ctr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Des projets futurs de formation; </a:t>
            </a:r>
          </a:p>
          <a:p>
            <a:pPr marL="285750" indent="-285750" algn="ctr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</a:rPr>
              <a:t>De la motivation et des efforts pouvant être déployés.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094162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5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/>
              <a:t>Important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/>
              <a:t>Il n’y a pas de mathématiques pour les forts et d’autres pour les faibles; </a:t>
            </a:r>
          </a:p>
          <a:p>
            <a:r>
              <a:rPr lang="fr-CA" sz="3200" dirty="0"/>
              <a:t>Il y a des mathématiques différentes pour des usages différents,</a:t>
            </a:r>
          </a:p>
          <a:p>
            <a:r>
              <a:rPr lang="fr-CA" sz="3200" dirty="0"/>
              <a:t>Pour mieux préparer les élèves aux différents programmes d’études visés.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141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2706225" cy="3513477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/>
              <a:t>CST </a:t>
            </a:r>
            <a:br>
              <a:rPr lang="fr-CA" sz="4000" b="1" dirty="0"/>
            </a:br>
            <a:r>
              <a:rPr lang="fr-CA" sz="4000" b="1" dirty="0"/>
              <a:t>(Culture, Société Technique)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8414" y="261256"/>
            <a:ext cx="8723586" cy="3304903"/>
          </a:xfr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CA" sz="2200" b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fr-CA" sz="22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Type d’élève:</a:t>
            </a:r>
          </a:p>
          <a:p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Préfère les mathématiques concrètes à l’algèbre;</a:t>
            </a:r>
          </a:p>
          <a:p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 de l’intérêt pour les statistiques, les probabilités et la géométrie;</a:t>
            </a:r>
          </a:p>
          <a:p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 plus de facilité à faire ses calculs  lorsqu’il peut se représenter la situation dans sa tête ou sur papier;</a:t>
            </a:r>
          </a:p>
          <a:p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Envisage des études dans un domaine ne requérant pas de connaissances mathématiques abstraites, soit la majorité des programmes d’études préuniversitaires, plusieurs techniques et toutes les formations professionnelles menant à un DEP.</a:t>
            </a:r>
          </a:p>
          <a:p>
            <a:pPr marL="0" indent="0">
              <a:buNone/>
            </a:pPr>
            <a:endParaRPr lang="fr-CA" sz="1800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571773247"/>
              </p:ext>
            </p:extLst>
          </p:nvPr>
        </p:nvGraphicFramePr>
        <p:xfrm>
          <a:off x="3313043" y="3429001"/>
          <a:ext cx="3591340" cy="316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580" y="3566160"/>
            <a:ext cx="3591340" cy="20239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75" y="5606459"/>
            <a:ext cx="1421672" cy="9060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406" y="5059868"/>
            <a:ext cx="1256676" cy="15483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704" y="3929207"/>
            <a:ext cx="89619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6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389691" cy="4601183"/>
          </a:xfrm>
        </p:spPr>
        <p:txBody>
          <a:bodyPr/>
          <a:lstStyle/>
          <a:p>
            <a:r>
              <a:rPr lang="fr-CA" b="1" dirty="0"/>
              <a:t>CST</a:t>
            </a:r>
            <a:br>
              <a:rPr lang="fr-CA" b="1" dirty="0"/>
            </a:br>
            <a:r>
              <a:rPr lang="fr-CA" b="1" dirty="0"/>
              <a:t>Exemples de situations mathématiques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9476" indent="-342900">
              <a:defRPr/>
            </a:pPr>
            <a:r>
              <a:rPr lang="fr-CA" alt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Contribuer à l’organisation d’un événement d’envergure.</a:t>
            </a:r>
          </a:p>
          <a:p>
            <a:pPr marL="420624" indent="-384048">
              <a:buFont typeface="Wingdings 2"/>
              <a:buChar char=""/>
              <a:defRPr/>
            </a:pPr>
            <a:endParaRPr lang="fr-CA" altLang="fr-F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79476" indent="-342900">
              <a:defRPr/>
            </a:pPr>
            <a:r>
              <a:rPr lang="fr-CA" alt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Établir un plan de mise en marché d’un nouveau produit.</a:t>
            </a:r>
          </a:p>
          <a:p>
            <a:pPr marL="420624" indent="-384048">
              <a:buFont typeface="Wingdings 2"/>
              <a:buChar char=""/>
              <a:defRPr/>
            </a:pPr>
            <a:endParaRPr lang="fr-CA" altLang="fr-F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79476" indent="-342900">
              <a:defRPr/>
            </a:pPr>
            <a:r>
              <a:rPr lang="fr-CA" alt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Déterminer le coût d’aménagement d’une salle.</a:t>
            </a:r>
          </a:p>
          <a:p>
            <a:pPr marL="420624" indent="-384048">
              <a:buFont typeface="Wingdings 2"/>
              <a:buChar char=""/>
              <a:defRPr/>
            </a:pPr>
            <a:endParaRPr lang="fr-CA" altLang="fr-F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79476" indent="-342900">
              <a:defRPr/>
            </a:pPr>
            <a:r>
              <a:rPr lang="fr-CA" altLang="fr-F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Faire un choix entre une voiture à essence et une voiture hybride.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956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 b="1" dirty="0"/>
              <a:t>CST</a:t>
            </a:r>
            <a:br>
              <a:rPr lang="fr-CA" sz="4000" b="1" dirty="0"/>
            </a:br>
            <a:r>
              <a:rPr lang="fr-CA" sz="4000" b="1" dirty="0"/>
              <a:t>Culture, société, technique</a:t>
            </a:r>
          </a:p>
        </p:txBody>
      </p:sp>
      <p:pic>
        <p:nvPicPr>
          <p:cNvPr id="4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034" y="914400"/>
            <a:ext cx="7699904" cy="5081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156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CA" sz="4000" b="1" dirty="0"/>
            </a:br>
            <a:br>
              <a:rPr lang="fr-CA" sz="4000" b="1" dirty="0"/>
            </a:br>
            <a:br>
              <a:rPr lang="fr-CA" sz="4000" b="1" dirty="0"/>
            </a:br>
            <a:r>
              <a:rPr lang="fr-CA" sz="4000" b="1" dirty="0"/>
              <a:t>SN </a:t>
            </a:r>
            <a:br>
              <a:rPr lang="fr-CA" sz="4000" b="1" dirty="0"/>
            </a:br>
            <a:r>
              <a:rPr lang="fr-CA" sz="4000" b="1" dirty="0"/>
              <a:t>(Sciences naturelles)</a:t>
            </a:r>
            <a:br>
              <a:rPr lang="fr-CA" sz="4000" b="1" dirty="0"/>
            </a:br>
            <a:br>
              <a:rPr lang="fr-CA" sz="4000" b="1" dirty="0"/>
            </a:br>
            <a:r>
              <a:rPr lang="fr-CA" sz="2200" b="1" dirty="0"/>
              <a:t>Recommandation: </a:t>
            </a:r>
            <a:br>
              <a:rPr lang="fr-CA" sz="2200" b="1" dirty="0"/>
            </a:br>
            <a:r>
              <a:rPr lang="fr-CA" sz="2200" dirty="0"/>
              <a:t>Avoir 75% et plus en maths de 3</a:t>
            </a:r>
            <a:r>
              <a:rPr lang="fr-CA" sz="2200" baseline="30000" dirty="0"/>
              <a:t>e</a:t>
            </a:r>
            <a:r>
              <a:rPr lang="fr-CA" sz="2200" dirty="0"/>
              <a:t> secondaire</a:t>
            </a:r>
            <a:br>
              <a:rPr lang="fr-CA" sz="4000" b="1" dirty="0"/>
            </a:br>
            <a:br>
              <a:rPr lang="fr-CA" sz="4000" b="1" dirty="0"/>
            </a:br>
            <a:br>
              <a:rPr lang="fr-CA" sz="4000" b="1" dirty="0"/>
            </a:br>
            <a:br>
              <a:rPr lang="fr-CA" sz="4000" b="1" dirty="0"/>
            </a:br>
            <a:endParaRPr lang="fr-CA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0" y="1"/>
            <a:ext cx="8762999" cy="36321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CA" sz="1600" b="1" dirty="0"/>
          </a:p>
          <a:p>
            <a:pPr marL="0" indent="0">
              <a:buNone/>
            </a:pPr>
            <a:r>
              <a:rPr lang="fr-CA" sz="2200" b="1" u="sng" dirty="0"/>
              <a:t>Type d’élève:</a:t>
            </a:r>
          </a:p>
          <a:p>
            <a:r>
              <a:rPr lang="fr-CA" sz="2200" b="1" dirty="0"/>
              <a:t>A de la facilité en algèbre et adore en faire;</a:t>
            </a:r>
            <a:endParaRPr lang="fr-CA" sz="2200" dirty="0"/>
          </a:p>
          <a:p>
            <a:r>
              <a:rPr lang="fr-CA" sz="2200" b="1" dirty="0"/>
              <a:t>A de l’intérêt et de la facilité à comprendre et manipuler des formules mathématiques;</a:t>
            </a:r>
            <a:endParaRPr lang="fr-CA" sz="2200" dirty="0"/>
          </a:p>
          <a:p>
            <a:r>
              <a:rPr lang="fr-CA" sz="2200" b="1" dirty="0"/>
              <a:t>A de la facilité à travailler dans un monde abstrait où les variables prennent la place des chiffres;</a:t>
            </a:r>
          </a:p>
          <a:p>
            <a:r>
              <a:rPr lang="fr-CA" sz="2200" b="1" dirty="0"/>
              <a:t>Cherche à comprendre l’origine et le fonctionnement de certains phénomènes, à les expliquer;</a:t>
            </a:r>
          </a:p>
          <a:p>
            <a:r>
              <a:rPr lang="fr-CA" sz="2200" b="1" dirty="0"/>
              <a:t>Envisage les sciences de la nature et des programmes techniques liés aux sciences ou désire éventuellement se diriger vers la recherche.</a:t>
            </a:r>
            <a:endParaRPr lang="fr-CA" sz="2200" dirty="0"/>
          </a:p>
          <a:p>
            <a:pPr marL="0" indent="0">
              <a:buNone/>
            </a:pPr>
            <a:endParaRPr lang="fr-CA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4267092367"/>
              </p:ext>
            </p:extLst>
          </p:nvPr>
        </p:nvGraphicFramePr>
        <p:xfrm>
          <a:off x="2720340" y="3462635"/>
          <a:ext cx="3486150" cy="276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564" y="4062548"/>
            <a:ext cx="4017612" cy="2338251"/>
          </a:xfrm>
          <a:prstGeom prst="rect">
            <a:avLst/>
          </a:prstGeom>
        </p:spPr>
      </p:pic>
      <p:pic>
        <p:nvPicPr>
          <p:cNvPr id="7" name="Picture 7" descr="MCj041363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19" y="4354830"/>
            <a:ext cx="651511" cy="10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j0185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10" y="3866606"/>
            <a:ext cx="1424023" cy="15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j03139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214" y="3771105"/>
            <a:ext cx="1712143" cy="1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C:\Users\alavoie\AppData\Local\Microsoft\Windows\INetCache\Content.MSO\9DDA00C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572" y="5714681"/>
            <a:ext cx="1581150" cy="1029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607584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9ACD244944343B451386105CBDA44" ma:contentTypeVersion="13" ma:contentTypeDescription="Crée un document." ma:contentTypeScope="" ma:versionID="0b7884ede8c9fc95e5a7c32c3df25014">
  <xsd:schema xmlns:xsd="http://www.w3.org/2001/XMLSchema" xmlns:xs="http://www.w3.org/2001/XMLSchema" xmlns:p="http://schemas.microsoft.com/office/2006/metadata/properties" xmlns:ns3="4e1fa204-cf2c-42dd-9498-b7e070708245" xmlns:ns4="8ccb4c34-770c-456a-a321-64c946145e45" targetNamespace="http://schemas.microsoft.com/office/2006/metadata/properties" ma:root="true" ma:fieldsID="a244aa92dde2961f1489506fd9d3e607" ns3:_="" ns4:_="">
    <xsd:import namespace="4e1fa204-cf2c-42dd-9498-b7e070708245"/>
    <xsd:import namespace="8ccb4c34-770c-456a-a321-64c946145e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fa204-cf2c-42dd-9498-b7e070708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b4c34-770c-456a-a321-64c946145e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ADC0F-83D6-4167-9E0D-70BF75C67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1fa204-cf2c-42dd-9498-b7e070708245"/>
    <ds:schemaRef ds:uri="8ccb4c34-770c-456a-a321-64c946145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60DD3D-FC1D-49A1-B017-28B6CFD1A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E95FF-A6C8-442C-87BF-72627A9B8982}">
  <ds:schemaRefs>
    <ds:schemaRef ds:uri="http://purl.org/dc/dcmitype/"/>
    <ds:schemaRef ds:uri="4e1fa204-cf2c-42dd-9498-b7e070708245"/>
    <ds:schemaRef ds:uri="http://www.w3.org/XML/1998/namespace"/>
    <ds:schemaRef ds:uri="http://schemas.microsoft.com/office/2006/metadata/properties"/>
    <ds:schemaRef ds:uri="http://purl.org/dc/terms/"/>
    <ds:schemaRef ds:uri="8ccb4c34-770c-456a-a321-64c946145e4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742</TotalTime>
  <Words>721</Words>
  <Application>Microsoft Office PowerPoint</Application>
  <PresentationFormat>Grand écran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Cadre</vt:lpstr>
      <vt:lpstr>Choix de maths et sciences de 4e secondaire </vt:lpstr>
      <vt:lpstr>Présentation PowerPoint</vt:lpstr>
      <vt:lpstr>Critères pour l’obtention du DES </vt:lpstr>
      <vt:lpstr>Séquences mathématiques </vt:lpstr>
      <vt:lpstr>Important</vt:lpstr>
      <vt:lpstr>CST  (Culture, Société Technique)</vt:lpstr>
      <vt:lpstr>CST Exemples de situations mathématiques</vt:lpstr>
      <vt:lpstr>CST Culture, société, technique</vt:lpstr>
      <vt:lpstr>   SN  (Sciences naturelles)  Recommandation:  Avoir 75% et plus en maths de 3e secondaire    </vt:lpstr>
      <vt:lpstr>SN  Sciences  naturelles</vt:lpstr>
      <vt:lpstr>SN Exemples de situations mathématiques</vt:lpstr>
      <vt:lpstr>Présentation PowerPoint</vt:lpstr>
      <vt:lpstr>Présentation PowerPoint</vt:lpstr>
      <vt:lpstr>Choix de sciences </vt:lpstr>
      <vt:lpstr>Grille horaire 4e secondaire</vt:lpstr>
      <vt:lpstr>Pour plus d’informations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Choix des séquences mathématiques</dc:title>
  <dc:creator>Rochette Stéphanie</dc:creator>
  <cp:lastModifiedBy>Minville Isabelle</cp:lastModifiedBy>
  <cp:revision>60</cp:revision>
  <dcterms:created xsi:type="dcterms:W3CDTF">2017-11-01T14:33:49Z</dcterms:created>
  <dcterms:modified xsi:type="dcterms:W3CDTF">2025-02-20T19:19:02Z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0x01010051F9ACD244944343B451386105CBDA44</vt:lpwstr>
  </property>
</Properties>
</file>